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334" r:id="rId2"/>
    <p:sldId id="2264" r:id="rId3"/>
    <p:sldId id="2734" r:id="rId4"/>
    <p:sldId id="1127" r:id="rId5"/>
    <p:sldId id="2205" r:id="rId6"/>
    <p:sldId id="2194" r:id="rId7"/>
    <p:sldId id="2204" r:id="rId8"/>
    <p:sldId id="338" r:id="rId9"/>
    <p:sldId id="335" r:id="rId10"/>
    <p:sldId id="354" r:id="rId11"/>
    <p:sldId id="2206" r:id="rId12"/>
    <p:sldId id="2207" r:id="rId13"/>
    <p:sldId id="2210" r:id="rId14"/>
    <p:sldId id="2209" r:id="rId15"/>
    <p:sldId id="2346" r:id="rId16"/>
    <p:sldId id="2347" r:id="rId17"/>
    <p:sldId id="2218" r:id="rId18"/>
    <p:sldId id="2214" r:id="rId19"/>
    <p:sldId id="2216" r:id="rId20"/>
    <p:sldId id="2221" r:id="rId21"/>
    <p:sldId id="2215" r:id="rId22"/>
    <p:sldId id="2261" r:id="rId23"/>
    <p:sldId id="2258" r:id="rId24"/>
    <p:sldId id="2251" r:id="rId25"/>
    <p:sldId id="2338" r:id="rId26"/>
    <p:sldId id="2252" r:id="rId27"/>
    <p:sldId id="2222" r:id="rId28"/>
    <p:sldId id="2223" r:id="rId29"/>
    <p:sldId id="2260" r:id="rId30"/>
    <p:sldId id="2259" r:id="rId31"/>
    <p:sldId id="2229" r:id="rId32"/>
    <p:sldId id="2224" r:id="rId33"/>
    <p:sldId id="2231" r:id="rId34"/>
    <p:sldId id="2230" r:id="rId35"/>
    <p:sldId id="2233" r:id="rId36"/>
    <p:sldId id="2240" r:id="rId37"/>
    <p:sldId id="2232" r:id="rId38"/>
    <p:sldId id="2235" r:id="rId39"/>
    <p:sldId id="2350" r:id="rId40"/>
    <p:sldId id="2736" r:id="rId41"/>
    <p:sldId id="2236" r:id="rId42"/>
    <p:sldId id="2237" r:id="rId43"/>
    <p:sldId id="2238" r:id="rId44"/>
    <p:sldId id="2250" r:id="rId45"/>
    <p:sldId id="2266" r:id="rId46"/>
    <p:sldId id="2191" r:id="rId47"/>
    <p:sldId id="2239" r:id="rId48"/>
    <p:sldId id="2242" r:id="rId49"/>
    <p:sldId id="2241" r:id="rId50"/>
    <p:sldId id="2262" r:id="rId51"/>
    <p:sldId id="2253" r:id="rId52"/>
    <p:sldId id="2341" r:id="rId53"/>
    <p:sldId id="2342" r:id="rId54"/>
    <p:sldId id="2343" r:id="rId55"/>
    <p:sldId id="2344" r:id="rId56"/>
    <p:sldId id="2345" r:id="rId57"/>
    <p:sldId id="2257" r:id="rId58"/>
    <p:sldId id="2254" r:id="rId59"/>
    <p:sldId id="2255" r:id="rId60"/>
    <p:sldId id="2193" r:id="rId61"/>
    <p:sldId id="2339" r:id="rId62"/>
    <p:sldId id="2340" r:id="rId63"/>
    <p:sldId id="2189" r:id="rId64"/>
    <p:sldId id="2220" r:id="rId65"/>
    <p:sldId id="2733" r:id="rId66"/>
    <p:sldId id="2337" r:id="rId67"/>
    <p:sldId id="2336" r:id="rId68"/>
    <p:sldId id="2335" r:id="rId69"/>
    <p:sldId id="2190" r:id="rId70"/>
    <p:sldId id="2247" r:id="rId71"/>
    <p:sldId id="2349" r:id="rId72"/>
    <p:sldId id="2118" r:id="rId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71"/>
    <p:restoredTop sz="92868"/>
  </p:normalViewPr>
  <p:slideViewPr>
    <p:cSldViewPr>
      <p:cViewPr varScale="1">
        <p:scale>
          <a:sx n="108" d="100"/>
          <a:sy n="108" d="100"/>
        </p:scale>
        <p:origin x="1456" y="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8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514600"/>
            <a:ext cx="350769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csxar@bristol.ac.uk</a:t>
            </a:r>
          </a:p>
          <a:p>
            <a:r>
              <a:rPr lang="en-US" b="0" dirty="0">
                <a:latin typeface="Helvetica Neue Light"/>
                <a:cs typeface="Helvetica Neue Light"/>
              </a:rPr>
              <a:t>https://</a:t>
            </a:r>
            <a:r>
              <a:rPr lang="en-US" b="0" dirty="0" err="1">
                <a:latin typeface="Helvetica Neue Light"/>
                <a:cs typeface="Helvetica Neue Light"/>
              </a:rPr>
              <a:t>github.com</a:t>
            </a:r>
            <a:r>
              <a:rPr lang="en-US" b="0" dirty="0">
                <a:latin typeface="Helvetica Neue Light"/>
                <a:cs typeface="Helvetica Neue Light"/>
              </a:rPr>
              <a:t>/coms10011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sych-marshmall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3567"/>
            <a:ext cx="9144000" cy="5143500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447067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3600" b="0" dirty="0">
                <a:solidFill>
                  <a:srgbClr val="FFFFFF"/>
                </a:solidFill>
              </a:rPr>
              <a:t>promised a 2</a:t>
            </a:r>
            <a:r>
              <a:rPr lang="en-US" sz="3600" b="0" baseline="30000" dirty="0">
                <a:solidFill>
                  <a:srgbClr val="FFFFFF"/>
                </a:solidFill>
              </a:rPr>
              <a:t>nd</a:t>
            </a:r>
            <a:r>
              <a:rPr lang="en-US" sz="3600" b="0" dirty="0">
                <a:solidFill>
                  <a:srgbClr val="FFFFFF"/>
                </a:solidFill>
              </a:rPr>
              <a:t> marshmallow if resist to eat the 1</a:t>
            </a:r>
            <a:r>
              <a:rPr lang="en-US" sz="3600" b="0" baseline="30000" dirty="0">
                <a:solidFill>
                  <a:srgbClr val="FFFFFF"/>
                </a:solidFill>
              </a:rPr>
              <a:t>st</a:t>
            </a:r>
            <a:r>
              <a:rPr lang="en-US" sz="3600" b="0" dirty="0">
                <a:solidFill>
                  <a:srgbClr val="FFFFFF"/>
                </a:solidFill>
              </a:rPr>
              <a:t> one until lady comes back (20mn)</a:t>
            </a:r>
            <a:endParaRPr lang="en-US" sz="36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5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statistics?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like in many fields,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analyse, demonstrate, evaluate or predict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throwing paper bin">
            <a:extLst>
              <a:ext uri="{FF2B5EF4-FFF2-40B4-BE49-F238E27FC236}">
                <a16:creationId xmlns:a16="http://schemas.microsoft.com/office/drawing/2014/main" id="{DD2C1E16-6460-DA40-887F-8D9BBC59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bin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9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 flipH="1">
            <a:off x="4991100" y="3276600"/>
            <a:ext cx="190500" cy="838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13349" y="24384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F6C4F-BEFA-314A-9E4B-68DC62680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833"/>
          <a:stretch/>
        </p:blipFill>
        <p:spPr>
          <a:xfrm>
            <a:off x="413349" y="533400"/>
            <a:ext cx="8294696" cy="106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9CB1AE-1F94-5642-A06D-C5D8EA09BFFD}"/>
              </a:ext>
            </a:extLst>
          </p:cNvPr>
          <p:cNvSpPr/>
          <p:nvPr/>
        </p:nvSpPr>
        <p:spPr>
          <a:xfrm rot="16200000">
            <a:off x="-222029" y="984030"/>
            <a:ext cx="1056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2000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AEB72-32CE-CD46-8FB5-99F265645486}"/>
              </a:ext>
            </a:extLst>
          </p:cNvPr>
          <p:cNvSpPr/>
          <p:nvPr/>
        </p:nvSpPr>
        <p:spPr>
          <a:xfrm rot="16200000">
            <a:off x="-242065" y="3428312"/>
            <a:ext cx="1096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/>
              <a:t>Word today</a:t>
            </a: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 T = a + b ID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3863181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different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this a regression line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y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= a + b x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99CC00"/>
                </a:solidFill>
              </a:rPr>
              <a:t>ˆ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8882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19BE53-7BFA-5742-A97E-FA1BA4220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8" t="130" r="12478" b="-18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CF2F577-4BC3-E14F-AA2A-156F24A1E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most resent work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56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2971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362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6441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91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10994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8382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2672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3048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9511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26841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276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2133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1219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1447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57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481408" y="6165740"/>
            <a:ext cx="5546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7EBD34-3DD0-C143-BC66-34B4FB8692D4}"/>
              </a:ext>
            </a:extLst>
          </p:cNvPr>
          <p:cNvSpPr/>
          <p:nvPr/>
        </p:nvSpPr>
        <p:spPr>
          <a:xfrm>
            <a:off x="6248401" y="4343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27920F-E3FD-E34B-B674-96A91975C92A}"/>
              </a:ext>
            </a:extLst>
          </p:cNvPr>
          <p:cNvGrpSpPr/>
          <p:nvPr/>
        </p:nvGrpSpPr>
        <p:grpSpPr>
          <a:xfrm>
            <a:off x="1828800" y="5407528"/>
            <a:ext cx="6530800" cy="1259216"/>
            <a:chOff x="1828800" y="5407528"/>
            <a:chExt cx="6530800" cy="12592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87A965-B936-EC4B-8946-DE405D66315E}"/>
                </a:ext>
              </a:extLst>
            </p:cNvPr>
            <p:cNvSpPr/>
            <p:nvPr/>
          </p:nvSpPr>
          <p:spPr>
            <a:xfrm>
              <a:off x="3832399" y="6205079"/>
              <a:ext cx="45272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99CC00"/>
                  </a:solidFill>
                </a:rPr>
                <a:t>also called degree of freedom</a:t>
              </a:r>
              <a:endParaRPr lang="en-US" sz="2400" dirty="0">
                <a:solidFill>
                  <a:srgbClr val="99CC00"/>
                </a:solidFill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B37DD46-B1D2-334C-BE49-5AE99DD466DF}"/>
                </a:ext>
              </a:extLst>
            </p:cNvPr>
            <p:cNvSpPr/>
            <p:nvPr/>
          </p:nvSpPr>
          <p:spPr bwMode="auto">
            <a:xfrm>
              <a:off x="1828800" y="5407528"/>
              <a:ext cx="2209800" cy="424732"/>
            </a:xfrm>
            <a:prstGeom prst="roundRect">
              <a:avLst/>
            </a:prstGeom>
            <a:noFill/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B12342-754C-C14F-B2EC-6829F8918538}"/>
                </a:ext>
              </a:extLst>
            </p:cNvPr>
            <p:cNvCxnSpPr/>
            <p:nvPr/>
          </p:nvCxnSpPr>
          <p:spPr bwMode="auto">
            <a:xfrm>
              <a:off x="4038600" y="5767222"/>
              <a:ext cx="1676400" cy="420718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99CC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38900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E36EB6-B328-E242-922D-8CC3E6458B2E}"/>
              </a:ext>
            </a:extLst>
          </p:cNvPr>
          <p:cNvCxnSpPr>
            <a:cxnSpLocks/>
          </p:cNvCxnSpPr>
          <p:nvPr/>
        </p:nvCxnSpPr>
        <p:spPr bwMode="auto">
          <a:xfrm flipV="1">
            <a:off x="4963236" y="5354127"/>
            <a:ext cx="0" cy="377361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6C1203-EAEE-DB4A-B90A-A8DC0A36D2B7}"/>
              </a:ext>
            </a:extLst>
          </p:cNvPr>
          <p:cNvCxnSpPr>
            <a:cxnSpLocks/>
          </p:cNvCxnSpPr>
          <p:nvPr/>
        </p:nvCxnSpPr>
        <p:spPr bwMode="auto">
          <a:xfrm flipV="1">
            <a:off x="4935483" y="5882425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C44585-5AFE-E44E-A452-4E31C4FC0577}"/>
              </a:ext>
            </a:extLst>
          </p:cNvPr>
          <p:cNvSpPr/>
          <p:nvPr/>
        </p:nvSpPr>
        <p:spPr>
          <a:xfrm>
            <a:off x="5073992" y="5025373"/>
            <a:ext cx="4033652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this formula works if your line is computed by the least square regression method (the one used by R)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5159" y="3884224"/>
            <a:ext cx="0" cy="467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174164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05879" y="3124200"/>
            <a:ext cx="8694" cy="499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1981" y="2168982"/>
            <a:ext cx="0" cy="6187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3703" y="2452428"/>
            <a:ext cx="2949" cy="7506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3"/>
            <a:ext cx="0" cy="85131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AB295-2F89-FA4C-89F4-902B4C5593A1}"/>
              </a:ext>
            </a:extLst>
          </p:cNvPr>
          <p:cNvGrpSpPr/>
          <p:nvPr/>
        </p:nvGrpSpPr>
        <p:grpSpPr>
          <a:xfrm>
            <a:off x="408017" y="4906896"/>
            <a:ext cx="4952999" cy="1598830"/>
            <a:chOff x="990600" y="4991785"/>
            <a:chExt cx="4952999" cy="159883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158D27-C09F-2642-BD3C-D4330CE95436}"/>
                </a:ext>
              </a:extLst>
            </p:cNvPr>
            <p:cNvGrpSpPr/>
            <p:nvPr/>
          </p:nvGrpSpPr>
          <p:grpSpPr>
            <a:xfrm>
              <a:off x="990600" y="4991785"/>
              <a:ext cx="4952999" cy="1598830"/>
              <a:chOff x="-2084417" y="4762501"/>
              <a:chExt cx="4952999" cy="159883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EFDFB9-EFA3-E54F-8B0F-7DEFD7F74698}"/>
                  </a:ext>
                </a:extLst>
              </p:cNvPr>
              <p:cNvSpPr/>
              <p:nvPr/>
            </p:nvSpPr>
            <p:spPr bwMode="auto">
              <a:xfrm>
                <a:off x="-2084417" y="4762501"/>
                <a:ext cx="4952999" cy="159883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F31ED63-B446-9548-818D-431D70A320D6}"/>
                  </a:ext>
                </a:extLst>
              </p:cNvPr>
              <p:cNvGrpSpPr/>
              <p:nvPr/>
            </p:nvGrpSpPr>
            <p:grpSpPr>
              <a:xfrm>
                <a:off x="-1383335" y="5109616"/>
                <a:ext cx="4075155" cy="896035"/>
                <a:chOff x="2085963" y="5733365"/>
                <a:chExt cx="4075155" cy="896035"/>
              </a:xfrm>
              <a:solidFill>
                <a:schemeClr val="bg1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D4EFCAA-A70E-AE42-9267-D13FA25C737F}"/>
                    </a:ext>
                  </a:extLst>
                </p:cNvPr>
                <p:cNvSpPr/>
                <p:nvPr/>
              </p:nvSpPr>
              <p:spPr>
                <a:xfrm>
                  <a:off x="2085963" y="5733365"/>
                  <a:ext cx="4075155" cy="830997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(actual y – estimated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endParaRPr lang="en-US" sz="240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C6652FE-A2C9-2340-9F4D-42CBAD4162C7}"/>
                    </a:ext>
                  </a:extLst>
                </p:cNvPr>
                <p:cNvSpPr/>
                <p:nvPr/>
              </p:nvSpPr>
              <p:spPr>
                <a:xfrm>
                  <a:off x="2360074" y="6204668"/>
                  <a:ext cx="3526928" cy="4247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 actual y – mean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4C8800-52A2-644A-8752-A54E39140D8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13405" y="6208930"/>
                  <a:ext cx="3489282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F2604B-0EE6-9F41-A097-AF58B4ABAC36}"/>
                </a:ext>
              </a:extLst>
            </p:cNvPr>
            <p:cNvSpPr/>
            <p:nvPr/>
          </p:nvSpPr>
          <p:spPr>
            <a:xfrm>
              <a:off x="5121148" y="5267439"/>
              <a:ext cx="2872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0" dirty="0"/>
                <a:t>ˆ</a:t>
              </a:r>
              <a:endParaRPr lang="en-US" sz="2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ACE513-41BC-A844-8753-C6F4E7442202}"/>
                </a:ext>
              </a:extLst>
            </p:cNvPr>
            <p:cNvSpPr/>
            <p:nvPr/>
          </p:nvSpPr>
          <p:spPr>
            <a:xfrm>
              <a:off x="1200102" y="5486400"/>
              <a:ext cx="6286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000000"/>
                  </a:solidFill>
                </a:rPr>
                <a:t>1 - </a:t>
              </a:r>
              <a:endParaRPr lang="en-US" sz="2400" dirty="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7D5456-887C-9C4F-9EA7-B73F6753B2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91243" y="5231756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FF74C0-B996-8E4A-AA7B-F868ACC918E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601" y="5774632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6180B-2A60-5C45-AF59-02AF33441042}"/>
              </a:ext>
            </a:extLst>
          </p:cNvPr>
          <p:cNvSpPr/>
          <p:nvPr/>
        </p:nvSpPr>
        <p:spPr>
          <a:xfrm>
            <a:off x="5370356" y="5048071"/>
            <a:ext cx="36974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you could also find it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in a this format which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is </a:t>
            </a:r>
            <a:r>
              <a:rPr lang="en-US" sz="2400" dirty="0">
                <a:solidFill>
                  <a:srgbClr val="99CC00"/>
                </a:solidFill>
              </a:rPr>
              <a:t>more genetic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I 2018 Teaser">
            <a:hlinkClick r:id="" action="ppaction://media"/>
            <a:extLst>
              <a:ext uri="{FF2B5EF4-FFF2-40B4-BE49-F238E27FC236}">
                <a16:creationId xmlns:a16="http://schemas.microsoft.com/office/drawing/2014/main" id="{D809BCAF-E478-DF44-96EF-6E18C05040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2000"/>
            <a:ext cx="91674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5159" y="3884224"/>
            <a:ext cx="0" cy="467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174164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05879" y="3124200"/>
            <a:ext cx="8694" cy="499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201981" y="2168982"/>
            <a:ext cx="0" cy="6187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3703" y="2452428"/>
            <a:ext cx="2949" cy="75065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3"/>
            <a:ext cx="0" cy="85131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EAB295-2F89-FA4C-89F4-902B4C5593A1}"/>
              </a:ext>
            </a:extLst>
          </p:cNvPr>
          <p:cNvGrpSpPr/>
          <p:nvPr/>
        </p:nvGrpSpPr>
        <p:grpSpPr>
          <a:xfrm>
            <a:off x="408017" y="4906896"/>
            <a:ext cx="4952999" cy="1598830"/>
            <a:chOff x="990600" y="4991785"/>
            <a:chExt cx="4952999" cy="159883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5158D27-C09F-2642-BD3C-D4330CE95436}"/>
                </a:ext>
              </a:extLst>
            </p:cNvPr>
            <p:cNvGrpSpPr/>
            <p:nvPr/>
          </p:nvGrpSpPr>
          <p:grpSpPr>
            <a:xfrm>
              <a:off x="990600" y="4991785"/>
              <a:ext cx="4952999" cy="1598830"/>
              <a:chOff x="-2084417" y="4762501"/>
              <a:chExt cx="4952999" cy="159883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EFDFB9-EFA3-E54F-8B0F-7DEFD7F74698}"/>
                  </a:ext>
                </a:extLst>
              </p:cNvPr>
              <p:cNvSpPr/>
              <p:nvPr/>
            </p:nvSpPr>
            <p:spPr bwMode="auto">
              <a:xfrm>
                <a:off x="-2084417" y="4762501"/>
                <a:ext cx="4952999" cy="159883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2" charset="0"/>
                  <a:ea typeface="Arial" pitchFamily="-112" charset="0"/>
                  <a:cs typeface="Arial" pitchFamily="-112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1F31ED63-B446-9548-818D-431D70A320D6}"/>
                  </a:ext>
                </a:extLst>
              </p:cNvPr>
              <p:cNvGrpSpPr/>
              <p:nvPr/>
            </p:nvGrpSpPr>
            <p:grpSpPr>
              <a:xfrm>
                <a:off x="-1383335" y="5109616"/>
                <a:ext cx="4075155" cy="896035"/>
                <a:chOff x="2085963" y="5733365"/>
                <a:chExt cx="4075155" cy="896035"/>
              </a:xfrm>
              <a:solidFill>
                <a:schemeClr val="bg1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D4EFCAA-A70E-AE42-9267-D13FA25C737F}"/>
                    </a:ext>
                  </a:extLst>
                </p:cNvPr>
                <p:cNvSpPr/>
                <p:nvPr/>
              </p:nvSpPr>
              <p:spPr>
                <a:xfrm>
                  <a:off x="2085963" y="5733365"/>
                  <a:ext cx="4075155" cy="830997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(actual y – estimated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lvl="0"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endParaRPr lang="en-US" sz="2400" kern="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C6652FE-A2C9-2340-9F4D-42CBAD4162C7}"/>
                    </a:ext>
                  </a:extLst>
                </p:cNvPr>
                <p:cNvSpPr/>
                <p:nvPr/>
              </p:nvSpPr>
              <p:spPr>
                <a:xfrm>
                  <a:off x="2360074" y="6204668"/>
                  <a:ext cx="3526928" cy="424732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lnSpc>
                      <a:spcPct val="90000"/>
                    </a:lnSpc>
                    <a:spcBef>
                      <a:spcPct val="20000"/>
                    </a:spcBef>
                  </a:pPr>
                  <a:r>
                    <a:rPr lang="en-GB" sz="2400" b="0" dirty="0"/>
                    <a:t>∑ </a:t>
                  </a:r>
                  <a:r>
                    <a:rPr lang="en-US" sz="2400" kern="0" dirty="0">
                      <a:solidFill>
                        <a:srgbClr val="000000"/>
                      </a:solidFill>
                    </a:rPr>
                    <a:t>( actual y – mean y )</a:t>
                  </a:r>
                  <a:r>
                    <a:rPr lang="en-US" sz="2400" kern="0" baseline="3000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24C8800-52A2-644A-8752-A54E39140D8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313405" y="6208930"/>
                  <a:ext cx="3489282" cy="0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EF2604B-0EE6-9F41-A097-AF58B4ABAC36}"/>
                </a:ext>
              </a:extLst>
            </p:cNvPr>
            <p:cNvSpPr/>
            <p:nvPr/>
          </p:nvSpPr>
          <p:spPr>
            <a:xfrm>
              <a:off x="5121148" y="5267439"/>
              <a:ext cx="2872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b="0" dirty="0"/>
                <a:t>ˆ</a:t>
              </a:r>
              <a:endParaRPr lang="en-US" sz="2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ACE513-41BC-A844-8753-C6F4E7442202}"/>
                </a:ext>
              </a:extLst>
            </p:cNvPr>
            <p:cNvSpPr/>
            <p:nvPr/>
          </p:nvSpPr>
          <p:spPr>
            <a:xfrm>
              <a:off x="1200102" y="5486400"/>
              <a:ext cx="6286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kern="0" dirty="0">
                  <a:solidFill>
                    <a:srgbClr val="000000"/>
                  </a:solidFill>
                </a:rPr>
                <a:t>1 - </a:t>
              </a:r>
              <a:endParaRPr lang="en-US" sz="2400" dirty="0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27D5456-887C-9C4F-9EA7-B73F6753B2AA}"/>
              </a:ext>
            </a:extLst>
          </p:cNvPr>
          <p:cNvCxnSpPr>
            <a:cxnSpLocks/>
          </p:cNvCxnSpPr>
          <p:nvPr/>
        </p:nvCxnSpPr>
        <p:spPr bwMode="auto">
          <a:xfrm flipV="1">
            <a:off x="5191243" y="5231756"/>
            <a:ext cx="10738" cy="38166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BFF74C0-B996-8E4A-AA7B-F868ACC918E7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9601" y="5774632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566180B-2A60-5C45-AF59-02AF33441042}"/>
              </a:ext>
            </a:extLst>
          </p:cNvPr>
          <p:cNvSpPr/>
          <p:nvPr/>
        </p:nvSpPr>
        <p:spPr>
          <a:xfrm>
            <a:off x="5370356" y="5048071"/>
            <a:ext cx="369744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</a:rPr>
              <a:t>you could also find it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in a this format which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is </a:t>
            </a:r>
            <a:r>
              <a:rPr lang="en-US" sz="2400" dirty="0">
                <a:solidFill>
                  <a:srgbClr val="99CC00"/>
                </a:solidFill>
              </a:rPr>
              <a:t>more genetic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5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6670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R</a:t>
            </a:r>
            <a:r>
              <a:rPr lang="en-US" sz="2400" b="0" baseline="30000" dirty="0"/>
              <a:t>2</a:t>
            </a:r>
            <a:r>
              <a:rPr lang="en-US" sz="2400" b="0" dirty="0"/>
              <a:t> gives a percentage and 100% means perfect fit (&gt;70% is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paper probably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331"/>
          <a:stretch/>
        </p:blipFill>
        <p:spPr>
          <a:xfrm>
            <a:off x="1371600" y="756682"/>
            <a:ext cx="6604000" cy="31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295399" y="1795742"/>
            <a:ext cx="3048001" cy="87125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BDE0437-E6E9-7A45-B233-C4ECAE7DD597}"/>
              </a:ext>
            </a:extLst>
          </p:cNvPr>
          <p:cNvSpPr/>
          <p:nvPr/>
        </p:nvSpPr>
        <p:spPr>
          <a:xfrm>
            <a:off x="4572000" y="508645"/>
            <a:ext cx="2984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Install at </a:t>
            </a:r>
          </a:p>
          <a:p>
            <a:pPr algn="ctr"/>
            <a:r>
              <a:rPr lang="en-US" dirty="0">
                <a:solidFill>
                  <a:srgbClr val="99CC00"/>
                </a:solidFill>
              </a:rPr>
              <a:t>https://</a:t>
            </a:r>
            <a:r>
              <a:rPr lang="en-US" dirty="0" err="1">
                <a:solidFill>
                  <a:srgbClr val="99CC00"/>
                </a:solidFill>
              </a:rPr>
              <a:t>www.r-project.org</a:t>
            </a:r>
            <a:r>
              <a:rPr lang="en-US" dirty="0">
                <a:solidFill>
                  <a:srgbClr val="99CC00"/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8A1809-8C4A-214E-95AC-1525F5E2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" t="84384" r="59400" b="2284"/>
          <a:stretch/>
        </p:blipFill>
        <p:spPr>
          <a:xfrm>
            <a:off x="1447800" y="1962587"/>
            <a:ext cx="2667000" cy="5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733800"/>
            <a:ext cx="2518613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743200" y="3060961"/>
            <a:ext cx="485421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-17.5791 + 3.9324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720369" y="3194357"/>
            <a:ext cx="2165978" cy="11018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&lt;0.01</a:t>
            </a:r>
          </a:p>
          <a:p>
            <a:pPr lvl="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err="1">
                <a:solidFill>
                  <a:srgbClr val="99CC00"/>
                </a:solidFill>
              </a:rPr>
              <a:t>pvalue</a:t>
            </a:r>
            <a:r>
              <a:rPr lang="en-US" sz="2000" kern="0" dirty="0">
                <a:solidFill>
                  <a:srgbClr val="99CC00"/>
                </a:solidFill>
              </a:rPr>
              <a:t> 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usages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7432F-A1C7-704A-80F6-29091FA996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" y="1579"/>
            <a:ext cx="9385300" cy="6629400"/>
          </a:xfrm>
          <a:prstGeom prst="rect">
            <a:avLst/>
          </a:prstGeom>
          <a:solidFill>
            <a:schemeClr val="tx1">
              <a:alpha val="23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F5735-0A3E-7946-B718-F8E890678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</a:t>
            </a:r>
            <a:r>
              <a:rPr lang="en-US" sz="3600" b="0" dirty="0" err="1">
                <a:solidFill>
                  <a:schemeClr val="bg1"/>
                </a:solidFill>
              </a:rPr>
              <a:t>ebay's</a:t>
            </a:r>
            <a:r>
              <a:rPr lang="en-US" sz="3600" b="0" dirty="0">
                <a:solidFill>
                  <a:schemeClr val="bg1"/>
                </a:solidFill>
              </a:rPr>
              <a:t> online auction prices using functional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93436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EDB9-1EFC-AA4B-B6DD-07860638E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1"/>
          <a:stretch/>
        </p:blipFill>
        <p:spPr>
          <a:xfrm>
            <a:off x="1197" y="1960"/>
            <a:ext cx="9142803" cy="6856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9F8A8-BB63-8348-8F7B-AB4614CC0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passerby who will pass in front of a public display and use the data for choosing advertisement prices</a:t>
            </a:r>
          </a:p>
        </p:txBody>
      </p:sp>
    </p:spTree>
    <p:extLst>
      <p:ext uri="{BB962C8B-B14F-4D97-AF65-F5344CB8AC3E}">
        <p14:creationId xmlns:p14="http://schemas.microsoft.com/office/powerpoint/2010/main" val="667582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4A9FC-FAC4-5D42-A5A4-A41D002FC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6"/>
          <a:stretch/>
        </p:blipFill>
        <p:spPr>
          <a:xfrm>
            <a:off x="3345" y="2154"/>
            <a:ext cx="9140655" cy="6855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5EA7F-DD5E-5940-B033-200D5636C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4276136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B1379-F9A6-1C40-8018-D4D5FA56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0" t="137" r="15642" b="-137"/>
          <a:stretch/>
        </p:blipFill>
        <p:spPr>
          <a:xfrm>
            <a:off x="4534" y="1988"/>
            <a:ext cx="9139466" cy="6856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B7B57-F36F-3B4B-9866-285B4989D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impact of a machine (on a production line) on the quality of the products created</a:t>
            </a:r>
          </a:p>
        </p:txBody>
      </p:sp>
    </p:spTree>
    <p:extLst>
      <p:ext uri="{BB962C8B-B14F-4D97-AF65-F5344CB8AC3E}">
        <p14:creationId xmlns:p14="http://schemas.microsoft.com/office/powerpoint/2010/main" val="1164770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6CA40-8A5A-0D48-988A-24BF737E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55" r="227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BEB285-A23D-AD4E-A3E4-75F65AD4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48200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understand the relationship between wait times of callers and number of complaints in a call </a:t>
            </a:r>
            <a:r>
              <a:rPr lang="en-US" sz="3600" b="0" dirty="0" err="1">
                <a:solidFill>
                  <a:schemeClr val="bg1"/>
                </a:solidFill>
              </a:rPr>
              <a:t>centre</a:t>
            </a:r>
            <a:endParaRPr lang="en-US" sz="3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60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203B98-6E44-9141-9D04-26D0FF4C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33F9-03B1-274D-BB75-A6841D51F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91000"/>
            <a:ext cx="9144000" cy="2308324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retail store wants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/>
              <a:t>you can also fit a curve =</a:t>
            </a:r>
          </a:p>
          <a:p>
            <a:r>
              <a:rPr lang="en-US" sz="2400" b="0" dirty="0">
                <a:solidFill>
                  <a:srgbClr val="99CC00"/>
                </a:solidFill>
              </a:rPr>
              <a:t>polynomial fitting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6019800" y="922419"/>
            <a:ext cx="23804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92622" y="5628111"/>
            <a:ext cx="50590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solidFill>
                  <a:srgbClr val="404040"/>
                </a:solidFill>
                <a:latin typeface="Verdana" charset="0"/>
                <a:sym typeface="Arial" charset="0"/>
              </a:rPr>
              <a:t>comp. science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6AA88102-FF10-9647-90E1-37CD852C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64" y="420507"/>
            <a:ext cx="4770537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experimental</a:t>
            </a:r>
          </a:p>
          <a:p>
            <a:pPr eaLnBrk="1" hangingPunct="1"/>
            <a:r>
              <a:rPr lang="en-US" sz="5000" dirty="0">
                <a:latin typeface="Verdana" charset="0"/>
                <a:sym typeface="Arial" charset="0"/>
              </a:rPr>
              <a:t>psychology</a:t>
            </a:r>
            <a:endParaRPr lang="el-GR" sz="5000" dirty="0"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02260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C4AC5A8-44EA-4E40-9F7C-DE98F2234EC4}"/>
              </a:ext>
            </a:extLst>
          </p:cNvPr>
          <p:cNvSpPr/>
          <p:nvPr/>
        </p:nvSpPr>
        <p:spPr>
          <a:xfrm>
            <a:off x="2894201" y="2069642"/>
            <a:ext cx="2151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won’t look </a:t>
            </a:r>
          </a:p>
          <a:p>
            <a:r>
              <a:rPr lang="en-US" dirty="0">
                <a:solidFill>
                  <a:srgbClr val="FF9900"/>
                </a:solidFill>
              </a:rPr>
              <a:t>at it</a:t>
            </a:r>
          </a:p>
        </p:txBody>
      </p:sp>
    </p:spTree>
    <p:extLst>
      <p:ext uri="{BB962C8B-B14F-4D97-AF65-F5344CB8AC3E}">
        <p14:creationId xmlns:p14="http://schemas.microsoft.com/office/powerpoint/2010/main" val="14779815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EFAAB98-290D-BE4F-968B-C90EDD5C8AEE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3EE36B6-D452-014B-A20C-237601AE8CC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D67E612-C9C5-D348-8B1A-4E8FB744854F}"/>
              </a:ext>
            </a:extLst>
          </p:cNvPr>
          <p:cNvSpPr/>
          <p:nvPr/>
        </p:nvSpPr>
        <p:spPr bwMode="auto">
          <a:xfrm>
            <a:off x="5791200" y="1207930"/>
            <a:ext cx="1549403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44546E73-0724-FF4D-A6DC-27B85C6CBF19}"/>
              </a:ext>
            </a:extLst>
          </p:cNvPr>
          <p:cNvSpPr/>
          <p:nvPr/>
        </p:nvSpPr>
        <p:spPr bwMode="auto">
          <a:xfrm>
            <a:off x="7437992" y="1202122"/>
            <a:ext cx="1553607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Discrete/categorical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28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066800"/>
            <a:ext cx="65259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Hypothesis testing, comparing things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1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Experimental design part 2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T-test and ANOVA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Pre-requisite to ANOVA </a:t>
            </a:r>
          </a:p>
          <a:p>
            <a:pPr marL="457200" indent="-457200">
              <a:buFontTx/>
              <a:buAutoNum type="arabicPeriod"/>
            </a:pPr>
            <a:r>
              <a:rPr lang="en-US" sz="2400" b="0" dirty="0"/>
              <a:t>Non-parametric tests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Categorical data: Chi-square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Sample size, power and effect size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P-hacking and alternatives tests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9436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unit menu</a:t>
            </a:r>
          </a:p>
        </p:txBody>
      </p:sp>
    </p:spTree>
    <p:extLst>
      <p:ext uri="{BB962C8B-B14F-4D97-AF65-F5344CB8AC3E}">
        <p14:creationId xmlns:p14="http://schemas.microsoft.com/office/powerpoint/2010/main" val="3472639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638800"/>
            <a:ext cx="8839200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35001693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17FAC-870A-854A-BD5D-F031B545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8" t="12222"/>
          <a:stretch/>
        </p:blipFill>
        <p:spPr>
          <a:xfrm>
            <a:off x="2514600" y="152400"/>
            <a:ext cx="6245720" cy="601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53ACA996-06D5-4944-A5AE-4293D03FD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47601"/>
            <a:ext cx="9144000" cy="553998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000" b="0" dirty="0">
                <a:solidFill>
                  <a:schemeClr val="bg1"/>
                </a:solidFill>
              </a:rPr>
              <a:t>https://</a:t>
            </a:r>
            <a:r>
              <a:rPr lang="en-US" sz="3000" b="0" dirty="0" err="1">
                <a:solidFill>
                  <a:schemeClr val="bg1"/>
                </a:solidFill>
              </a:rPr>
              <a:t>stats.idre.ucla.edu</a:t>
            </a:r>
            <a:r>
              <a:rPr lang="en-US" sz="3000" b="0" dirty="0">
                <a:solidFill>
                  <a:schemeClr val="bg1"/>
                </a:solidFill>
              </a:rPr>
              <a:t>/other/</a:t>
            </a:r>
            <a:r>
              <a:rPr lang="en-US" sz="3000" b="0" dirty="0" err="1">
                <a:solidFill>
                  <a:schemeClr val="bg1"/>
                </a:solidFill>
              </a:rPr>
              <a:t>mult-pkg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  <a:r>
              <a:rPr lang="en-US" sz="3000" b="0" dirty="0" err="1">
                <a:solidFill>
                  <a:schemeClr val="bg1"/>
                </a:solidFill>
              </a:rPr>
              <a:t>whatstat</a:t>
            </a:r>
            <a:r>
              <a:rPr lang="en-US" sz="3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11A07-0CC0-6C47-8CA3-71A7FB15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0" y="1905000"/>
            <a:ext cx="3048000" cy="227948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986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211179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99CC00"/>
                </a:solidFill>
              </a:rPr>
              <a:t>videos on regressions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F1AD43-BF36-6441-A5A0-5A8280720A2F}"/>
              </a:ext>
            </a:extLst>
          </p:cNvPr>
          <p:cNvSpPr/>
          <p:nvPr/>
        </p:nvSpPr>
        <p:spPr>
          <a:xfrm>
            <a:off x="1447800" y="1447800"/>
            <a:ext cx="65259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en-US" sz="2400" b="0" dirty="0"/>
              <a:t>Explain what is a linear regression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terminology of a regression line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Give the two formulas of goodness of fit</a:t>
            </a:r>
          </a:p>
          <a:p>
            <a:pPr marL="457200" lvl="0" indent="-457200">
              <a:buAutoNum type="arabicPeriod"/>
            </a:pPr>
            <a:r>
              <a:rPr lang="en-US" sz="2400" b="0" dirty="0"/>
              <a:t>Be able to compute the two formulas given a few observations </a:t>
            </a:r>
          </a:p>
          <a:p>
            <a:pPr marL="457200" lvl="0" indent="-457200">
              <a:buAutoNum type="arabicPeriod"/>
            </a:pPr>
            <a:endParaRPr lang="en-US" sz="2400" b="0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DCA8A4D-195B-B644-99BC-E4A5D2AE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791200"/>
            <a:ext cx="6754586" cy="6858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take away</a:t>
            </a:r>
          </a:p>
        </p:txBody>
      </p:sp>
    </p:spTree>
    <p:extLst>
      <p:ext uri="{BB962C8B-B14F-4D97-AF65-F5344CB8AC3E}">
        <p14:creationId xmlns:p14="http://schemas.microsoft.com/office/powerpoint/2010/main" val="3503492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04800"/>
            <a:ext cx="9152923" cy="514851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CB3CB0B-EAE0-A14B-BFAB-738FF2BC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5453319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bandwagon effect (one of our many cognitive biases)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59776</TotalTime>
  <Words>2171</Words>
  <Application>Microsoft Macintosh PowerPoint</Application>
  <PresentationFormat>On-screen Show (4:3)</PresentationFormat>
  <Paragraphs>448</Paragraphs>
  <Slides>72</Slides>
  <Notes>17</Notes>
  <HiddenSlides>1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usages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menu</vt:lpstr>
      <vt:lpstr>resources</vt:lpstr>
      <vt:lpstr>PowerPoint Presentation</vt:lpstr>
      <vt:lpstr>PowerPoint Presentation</vt:lpstr>
      <vt:lpstr>PowerPoint Presentation</vt:lpstr>
      <vt:lpstr>take away</vt:lpstr>
      <vt:lpstr>end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872</cp:revision>
  <cp:lastPrinted>2018-11-06T14:01:41Z</cp:lastPrinted>
  <dcterms:created xsi:type="dcterms:W3CDTF">2010-06-22T07:38:57Z</dcterms:created>
  <dcterms:modified xsi:type="dcterms:W3CDTF">2019-10-30T15:16:28Z</dcterms:modified>
</cp:coreProperties>
</file>